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00_D83D882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34"/>
  </p:notesMasterIdLst>
  <p:handoutMasterIdLst>
    <p:handoutMasterId r:id="rId35"/>
  </p:handoutMasterIdLst>
  <p:sldIdLst>
    <p:sldId id="401" r:id="rId5"/>
    <p:sldId id="458" r:id="rId6"/>
    <p:sldId id="410" r:id="rId7"/>
    <p:sldId id="455" r:id="rId8"/>
    <p:sldId id="456" r:id="rId9"/>
    <p:sldId id="457" r:id="rId10"/>
    <p:sldId id="512" r:id="rId11"/>
    <p:sldId id="603" r:id="rId12"/>
    <p:sldId id="607" r:id="rId13"/>
    <p:sldId id="608" r:id="rId14"/>
    <p:sldId id="609" r:id="rId15"/>
    <p:sldId id="610" r:id="rId16"/>
    <p:sldId id="518" r:id="rId17"/>
    <p:sldId id="519" r:id="rId18"/>
    <p:sldId id="611" r:id="rId19"/>
    <p:sldId id="615" r:id="rId20"/>
    <p:sldId id="604" r:id="rId21"/>
    <p:sldId id="612" r:id="rId22"/>
    <p:sldId id="599" r:id="rId23"/>
    <p:sldId id="613" r:id="rId24"/>
    <p:sldId id="616" r:id="rId25"/>
    <p:sldId id="618" r:id="rId26"/>
    <p:sldId id="619" r:id="rId27"/>
    <p:sldId id="617" r:id="rId28"/>
    <p:sldId id="498" r:id="rId29"/>
    <p:sldId id="600" r:id="rId30"/>
    <p:sldId id="601" r:id="rId31"/>
    <p:sldId id="602" r:id="rId32"/>
    <p:sldId id="620" r:id="rId3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09989-C591-4C3A-A75F-004B37143415}" v="259" dt="2023-12-29T11:39:28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44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2023/12/29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360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722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03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45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61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643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735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408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889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888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408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476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19.JPG"/><Relationship Id="rId4" Type="http://schemas.openxmlformats.org/officeDocument/2006/relationships/image" Target="../media/image17.JPG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en/checkmark-check-orange-sign-mark-69957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③実装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F4B5126-9DAE-9B2C-289B-AA53A1A3431C}"/>
              </a:ext>
            </a:extLst>
          </p:cNvPr>
          <p:cNvSpPr/>
          <p:nvPr/>
        </p:nvSpPr>
        <p:spPr>
          <a:xfrm>
            <a:off x="2426437" y="5704732"/>
            <a:ext cx="2255045" cy="4161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ここが間違ってた</a:t>
            </a:r>
          </a:p>
        </p:txBody>
      </p:sp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808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A013D8-C628-D98B-AAEC-3303DA910A94}"/>
              </a:ext>
            </a:extLst>
          </p:cNvPr>
          <p:cNvSpPr txBox="1"/>
          <p:nvPr/>
        </p:nvSpPr>
        <p:spPr>
          <a:xfrm>
            <a:off x="1552576" y="4659372"/>
            <a:ext cx="69627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いらないと説明したけど→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出力層の活性化関数が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en-US" altLang="ja-JP" sz="3200" dirty="0" err="1">
                <a:solidFill>
                  <a:srgbClr val="FF0000"/>
                </a:solidFill>
              </a:rPr>
              <a:t>softmax</a:t>
            </a:r>
            <a:r>
              <a:rPr kumimoji="1" lang="ja-JP" altLang="en-US" sz="3200" dirty="0">
                <a:solidFill>
                  <a:srgbClr val="FF0000"/>
                </a:solidFill>
              </a:rPr>
              <a:t>のようなとき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r>
              <a:rPr kumimoji="1" lang="en-US" altLang="ja-JP" sz="3200" dirty="0">
                <a:solidFill>
                  <a:srgbClr val="FF0000"/>
                </a:solidFill>
              </a:rPr>
              <a:t>(1</a:t>
            </a:r>
            <a:r>
              <a:rPr kumimoji="1" lang="ja-JP" altLang="en-US" sz="3200" dirty="0">
                <a:solidFill>
                  <a:srgbClr val="FF0000"/>
                </a:solidFill>
              </a:rPr>
              <a:t>入力</a:t>
            </a:r>
            <a:r>
              <a:rPr kumimoji="1" lang="en-US" altLang="ja-JP" sz="3200" dirty="0">
                <a:solidFill>
                  <a:srgbClr val="FF0000"/>
                </a:solidFill>
              </a:rPr>
              <a:t>1</a:t>
            </a:r>
            <a:r>
              <a:rPr kumimoji="1" lang="ja-JP" altLang="en-US" sz="3200" dirty="0">
                <a:solidFill>
                  <a:srgbClr val="FF0000"/>
                </a:solidFill>
              </a:rPr>
              <a:t>出力関数でないとき</a:t>
            </a:r>
            <a:r>
              <a:rPr kumimoji="1" lang="en-US" altLang="ja-JP" sz="3200" dirty="0">
                <a:solidFill>
                  <a:srgbClr val="FF0000"/>
                </a:solidFill>
              </a:rPr>
              <a:t>)</a:t>
            </a:r>
            <a:r>
              <a:rPr kumimoji="1" lang="ja-JP" altLang="en-US" sz="3200" dirty="0">
                <a:solidFill>
                  <a:srgbClr val="FF0000"/>
                </a:solidFill>
              </a:rPr>
              <a:t>は必要</a:t>
            </a:r>
            <a:endParaRPr kumimoji="1"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1084057-48A8-AC8A-396C-C86E9879D8B1}"/>
              </a:ext>
            </a:extLst>
          </p:cNvPr>
          <p:cNvSpPr/>
          <p:nvPr/>
        </p:nvSpPr>
        <p:spPr>
          <a:xfrm>
            <a:off x="7583447" y="3014793"/>
            <a:ext cx="2054305" cy="8405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第</a:t>
            </a:r>
            <a:r>
              <a:rPr kumimoji="1" lang="en-US" altLang="ja-JP" dirty="0"/>
              <a:t>2</a:t>
            </a:r>
            <a:r>
              <a:rPr kumimoji="1" lang="ja-JP" altLang="en-US" dirty="0"/>
              <a:t>回のこの部分から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間違ってた</a:t>
            </a:r>
          </a:p>
        </p:txBody>
      </p:sp>
    </p:spTree>
    <p:extLst>
      <p:ext uri="{BB962C8B-B14F-4D97-AF65-F5344CB8AC3E}">
        <p14:creationId xmlns:p14="http://schemas.microsoft.com/office/powerpoint/2010/main" val="93134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15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464970" y="2313478"/>
            <a:ext cx="4537842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64" y="1579583"/>
            <a:ext cx="3886217" cy="5013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3FEA0783-D361-862E-EBD4-DE70957174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0"/>
          <a:stretch/>
        </p:blipFill>
        <p:spPr>
          <a:xfrm>
            <a:off x="6954839" y="2250804"/>
            <a:ext cx="4537842" cy="3545429"/>
          </a:xfrm>
          <a:prstGeom prst="rect">
            <a:avLst/>
          </a:prstGeom>
        </p:spPr>
      </p:pic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7092D471-CD13-2EB3-2435-BD543559C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114" y="2783623"/>
            <a:ext cx="814015" cy="3336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6287EB9-475D-B2C9-09D1-DFE0A07A4C22}"/>
                  </a:ext>
                </a:extLst>
              </p:cNvPr>
              <p:cNvSpPr txBox="1"/>
              <p:nvPr/>
            </p:nvSpPr>
            <p:spPr>
              <a:xfrm>
                <a:off x="1232736" y="1743248"/>
                <a:ext cx="2620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ja-JP" sz="2800" dirty="0"/>
                  <a:t>=</a:t>
                </a:r>
                <a:r>
                  <a:rPr lang="en-US" altLang="ja-JP" sz="2800" dirty="0" err="1"/>
                  <a:t>softmax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6287EB9-475D-B2C9-09D1-DFE0A07A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36" y="1743248"/>
                <a:ext cx="26206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13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r>
              <a:rPr lang="ja-JP" altLang="en-US" dirty="0"/>
              <a:t>の誤差逆伝播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図 6" descr="挿絵, 時計 が含まれている画像&#10;&#10;自動的に生成された説明">
            <a:extLst>
              <a:ext uri="{FF2B5EF4-FFF2-40B4-BE49-F238E27FC236}">
                <a16:creationId xmlns:a16="http://schemas.microsoft.com/office/drawing/2014/main" id="{B4EEF588-A4DD-EA89-FE14-84FA387D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9" y="2201779"/>
            <a:ext cx="1171827" cy="4499817"/>
          </a:xfrm>
          <a:prstGeom prst="rect">
            <a:avLst/>
          </a:prstGeom>
        </p:spPr>
      </p:pic>
      <p:pic>
        <p:nvPicPr>
          <p:cNvPr id="11" name="図 10" descr="ダイアグラム&#10;&#10;自動的に生成された説明">
            <a:extLst>
              <a:ext uri="{FF2B5EF4-FFF2-40B4-BE49-F238E27FC236}">
                <a16:creationId xmlns:a16="http://schemas.microsoft.com/office/drawing/2014/main" id="{5DEAE089-443B-2136-F32F-35C0C3FB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64" y="1579583"/>
            <a:ext cx="3886217" cy="5013220"/>
          </a:xfrm>
          <a:prstGeom prst="rect">
            <a:avLst/>
          </a:prstGeom>
        </p:spPr>
      </p:pic>
      <p:pic>
        <p:nvPicPr>
          <p:cNvPr id="4" name="図 3" descr="図形&#10;&#10;自動的に生成された説明">
            <a:extLst>
              <a:ext uri="{FF2B5EF4-FFF2-40B4-BE49-F238E27FC236}">
                <a16:creationId xmlns:a16="http://schemas.microsoft.com/office/drawing/2014/main" id="{7092D471-CD13-2EB3-2435-BD543559C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114" y="2783623"/>
            <a:ext cx="814015" cy="3336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3A4A245-2C2B-B694-1F0C-72450D6823C5}"/>
                  </a:ext>
                </a:extLst>
              </p:cNvPr>
              <p:cNvSpPr txBox="1"/>
              <p:nvPr/>
            </p:nvSpPr>
            <p:spPr>
              <a:xfrm>
                <a:off x="5350774" y="5678364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83A4A245-2C2B-B694-1F0C-72450D682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74" y="5678364"/>
                <a:ext cx="2620635" cy="764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6287EB9-475D-B2C9-09D1-DFE0A07A4C22}"/>
                  </a:ext>
                </a:extLst>
              </p:cNvPr>
              <p:cNvSpPr txBox="1"/>
              <p:nvPr/>
            </p:nvSpPr>
            <p:spPr>
              <a:xfrm>
                <a:off x="1232736" y="1743248"/>
                <a:ext cx="26206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ja-JP" sz="2800" dirty="0"/>
                  <a:t>=</a:t>
                </a:r>
                <a:r>
                  <a:rPr lang="en-US" altLang="ja-JP" sz="2800" dirty="0" err="1"/>
                  <a:t>softmax</a:t>
                </a:r>
                <a:endParaRPr lang="en-US" altLang="ja-JP" sz="2800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F6287EB9-475D-B2C9-09D1-DFE0A07A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736" y="1743248"/>
                <a:ext cx="2620635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11D3EE5-D5A5-4E25-BCFC-52063D93EA42}"/>
                  </a:ext>
                </a:extLst>
              </p:cNvPr>
              <p:cNvSpPr txBox="1"/>
              <p:nvPr/>
            </p:nvSpPr>
            <p:spPr>
              <a:xfrm>
                <a:off x="4281964" y="2643536"/>
                <a:ext cx="6116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ja-JP" sz="28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11D3EE5-D5A5-4E25-BCFC-52063D93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964" y="2643536"/>
                <a:ext cx="61169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 descr="テキスト, 手紙&#10;&#10;自動的に生成された説明">
            <a:extLst>
              <a:ext uri="{FF2B5EF4-FFF2-40B4-BE49-F238E27FC236}">
                <a16:creationId xmlns:a16="http://schemas.microsoft.com/office/drawing/2014/main" id="{4C70A027-5569-8AF6-3B22-0A5CFC9150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206" y="1916852"/>
            <a:ext cx="6695963" cy="21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en-US" altLang="ja-JP" dirty="0" err="1"/>
              <a:t>softmax</a:t>
            </a:r>
            <a:r>
              <a:rPr lang="ja-JP" altLang="en-US" dirty="0"/>
              <a:t>の誤差逆伝播</a:t>
            </a:r>
            <a:endParaRPr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図 11" descr="テキスト, 手紙&#10;&#10;自動的に生成された説明">
            <a:extLst>
              <a:ext uri="{FF2B5EF4-FFF2-40B4-BE49-F238E27FC236}">
                <a16:creationId xmlns:a16="http://schemas.microsoft.com/office/drawing/2014/main" id="{4C70A027-5569-8AF6-3B22-0A5CFC91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61" y="1690688"/>
            <a:ext cx="6128277" cy="2005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0E7A696-9D33-8CBC-6F6F-18D8B33C82A9}"/>
                  </a:ext>
                </a:extLst>
              </p:cNvPr>
              <p:cNvSpPr txBox="1"/>
              <p:nvPr/>
            </p:nvSpPr>
            <p:spPr>
              <a:xfrm>
                <a:off x="3031861" y="4351283"/>
                <a:ext cx="7316543" cy="1425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0E7A696-9D33-8CBC-6F6F-18D8B33C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861" y="4351283"/>
                <a:ext cx="7316543" cy="1425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1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35456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ミニバッチ学習の順伝播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353732F-BADB-48A0-4B7B-8BFD1119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6" y="1823917"/>
            <a:ext cx="7137812" cy="27672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E59774B-0ED0-CDA8-7CD2-089B47B4CD98}"/>
                  </a:ext>
                </a:extLst>
              </p:cNvPr>
              <p:cNvSpPr txBox="1"/>
              <p:nvPr/>
            </p:nvSpPr>
            <p:spPr>
              <a:xfrm>
                <a:off x="134570" y="4854914"/>
                <a:ext cx="679486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/>
                  <a:t>バイアスの行列</a:t>
                </a:r>
                <a:r>
                  <a:rPr kumimoji="1" lang="en-US" altLang="ja-JP" sz="3200" dirty="0"/>
                  <a:t>(</a:t>
                </a:r>
                <a:r>
                  <a:rPr kumimoji="1" lang="ja-JP" altLang="en-US" sz="3200" dirty="0"/>
                  <a:t>例えば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ja-JP" sz="3200" dirty="0"/>
                  <a:t>)</a:t>
                </a:r>
                <a:r>
                  <a:rPr kumimoji="1" lang="ja-JP" altLang="en-US" sz="3200" dirty="0"/>
                  <a:t>は</a:t>
                </a:r>
                <a:endParaRPr kumimoji="1" lang="en-US" altLang="ja-JP" sz="3200" dirty="0"/>
              </a:p>
              <a:p>
                <a:r>
                  <a:rPr kumimoji="1" lang="en-US" altLang="ja-JP" sz="3200" dirty="0"/>
                  <a:t>n×2</a:t>
                </a:r>
                <a:r>
                  <a:rPr kumimoji="1" lang="ja-JP" altLang="en-US" sz="3200" dirty="0"/>
                  <a:t>になるよう</a:t>
                </a:r>
                <a:r>
                  <a:rPr kumimoji="1" lang="en-US" altLang="ja-JP" sz="3200" dirty="0"/>
                  <a:t>1</a:t>
                </a:r>
                <a:r>
                  <a:rPr kumimoji="1" lang="ja-JP" altLang="en-US" sz="3200" dirty="0"/>
                  <a:t>行目をコピーする</a:t>
                </a:r>
                <a:endParaRPr kumimoji="1" lang="en-US" altLang="ja-JP" sz="3200" dirty="0"/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E59774B-0ED0-CDA8-7CD2-089B47B4C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70" y="4854914"/>
                <a:ext cx="6794868" cy="1077218"/>
              </a:xfrm>
              <a:prstGeom prst="rect">
                <a:avLst/>
              </a:prstGeom>
              <a:blipFill>
                <a:blip r:embed="rId4"/>
                <a:stretch>
                  <a:fillRect l="-2242" t="-9040" b="-180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図 10" descr="図形, 矢印&#10;&#10;自動的に生成された説明">
            <a:extLst>
              <a:ext uri="{FF2B5EF4-FFF2-40B4-BE49-F238E27FC236}">
                <a16:creationId xmlns:a16="http://schemas.microsoft.com/office/drawing/2014/main" id="{0C3E5D26-E2C0-9A1E-CB0F-B1C674D3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632" y="1561751"/>
            <a:ext cx="4692721" cy="41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ミニバッチ学習の順伝播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585788" y="4904920"/>
            <a:ext cx="6082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パラメータ</a:t>
            </a:r>
            <a:r>
              <a:rPr kumimoji="1" lang="en-US" altLang="ja-JP" sz="3200" dirty="0"/>
              <a:t>(W,B)</a:t>
            </a:r>
            <a:r>
              <a:rPr kumimoji="1" lang="ja-JP" altLang="en-US" sz="3200" dirty="0"/>
              <a:t>は</a:t>
            </a:r>
            <a:endParaRPr kumimoji="1" lang="en-US" altLang="ja-JP" sz="3200" dirty="0"/>
          </a:p>
          <a:p>
            <a:r>
              <a:rPr kumimoji="1" lang="ja-JP" altLang="en-US" sz="3200" dirty="0"/>
              <a:t>任意のインスタンスに対して</a:t>
            </a:r>
            <a:endParaRPr kumimoji="1" lang="en-US" altLang="ja-JP" sz="3200" dirty="0"/>
          </a:p>
          <a:p>
            <a:r>
              <a:rPr kumimoji="1" lang="ja-JP" altLang="en-US" sz="3200" dirty="0"/>
              <a:t>同じである（それはそう）</a:t>
            </a:r>
            <a:endParaRPr kumimoji="1"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353732F-BADB-48A0-4B7B-8BFD1119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6" y="1823917"/>
            <a:ext cx="7137812" cy="27672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3F590AB-5F69-BA0D-F76A-D329C251F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492" y="3999228"/>
            <a:ext cx="5151852" cy="23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ミニバッチ学習の順伝播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8E3A8F5-C8F2-C276-984D-62663B94F5D2}"/>
                  </a:ext>
                </a:extLst>
              </p:cNvPr>
              <p:cNvSpPr txBox="1"/>
              <p:nvPr/>
            </p:nvSpPr>
            <p:spPr>
              <a:xfrm>
                <a:off x="117871" y="2178843"/>
                <a:ext cx="4972067" cy="1653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8E3A8F5-C8F2-C276-984D-62663B94F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1" y="2178843"/>
                <a:ext cx="4972067" cy="1653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CAE8CB2-0FA1-8FB5-A748-5108AB688FEF}"/>
                  </a:ext>
                </a:extLst>
              </p:cNvPr>
              <p:cNvSpPr txBox="1"/>
              <p:nvPr/>
            </p:nvSpPr>
            <p:spPr>
              <a:xfrm>
                <a:off x="6381733" y="2178843"/>
                <a:ext cx="3187924" cy="14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CAE8CB2-0FA1-8FB5-A748-5108AB68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33" y="2178843"/>
                <a:ext cx="3187924" cy="14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08D3DD-C01B-BDC0-D1D3-B198DD3F199B}"/>
                  </a:ext>
                </a:extLst>
              </p:cNvPr>
              <p:cNvSpPr txBox="1"/>
              <p:nvPr/>
            </p:nvSpPr>
            <p:spPr>
              <a:xfrm>
                <a:off x="6248763" y="4118870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08D3DD-C01B-BDC0-D1D3-B198DD3F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63" y="4118870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>
            <a:extLst>
              <a:ext uri="{FF2B5EF4-FFF2-40B4-BE49-F238E27FC236}">
                <a16:creationId xmlns:a16="http://schemas.microsoft.com/office/drawing/2014/main" id="{60E02606-3BF6-AE53-E9E7-AC4144617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683" y="4297065"/>
            <a:ext cx="161948" cy="1305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D45B1FF-2688-802C-3AF1-0B07502D6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650" y="4297064"/>
            <a:ext cx="161948" cy="130510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E91493E-959D-B7FF-D749-C2867674D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512" y="4345721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9854498-DD6A-FD49-A9B1-A8A51BB8F4BE}"/>
                  </a:ext>
                </a:extLst>
              </p:cNvPr>
              <p:cNvSpPr txBox="1"/>
              <p:nvPr/>
            </p:nvSpPr>
            <p:spPr>
              <a:xfrm>
                <a:off x="9647650" y="4879344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9854498-DD6A-FD49-A9B1-A8A51BB8F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650" y="4879344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45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ミニバッチ学習の順伝播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8E3A8F5-C8F2-C276-984D-62663B94F5D2}"/>
                  </a:ext>
                </a:extLst>
              </p:cNvPr>
              <p:cNvSpPr txBox="1"/>
              <p:nvPr/>
            </p:nvSpPr>
            <p:spPr>
              <a:xfrm>
                <a:off x="117871" y="2178843"/>
                <a:ext cx="4972067" cy="1653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1,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  <m:r>
                                                  <a:rPr kumimoji="1" lang="en-US" altLang="ja-JP" i="1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kumimoji="1" lang="en-US" altLang="ja-JP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58E3A8F5-C8F2-C276-984D-62663B94F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1" y="2178843"/>
                <a:ext cx="4972067" cy="16534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CAE8CB2-0FA1-8FB5-A748-5108AB688FEF}"/>
                  </a:ext>
                </a:extLst>
              </p:cNvPr>
              <p:cNvSpPr txBox="1"/>
              <p:nvPr/>
            </p:nvSpPr>
            <p:spPr>
              <a:xfrm>
                <a:off x="6381733" y="2178843"/>
                <a:ext cx="3907801" cy="14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5CAE8CB2-0FA1-8FB5-A748-5108AB688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33" y="2178843"/>
                <a:ext cx="3907801" cy="14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08D3DD-C01B-BDC0-D1D3-B198DD3F199B}"/>
                  </a:ext>
                </a:extLst>
              </p:cNvPr>
              <p:cNvSpPr txBox="1"/>
              <p:nvPr/>
            </p:nvSpPr>
            <p:spPr>
              <a:xfrm>
                <a:off x="6248763" y="4118870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108D3DD-C01B-BDC0-D1D3-B198DD3F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63" y="4118870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>
            <a:extLst>
              <a:ext uri="{FF2B5EF4-FFF2-40B4-BE49-F238E27FC236}">
                <a16:creationId xmlns:a16="http://schemas.microsoft.com/office/drawing/2014/main" id="{60E02606-3BF6-AE53-E9E7-AC4144617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683" y="4297065"/>
            <a:ext cx="161948" cy="130510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D45B1FF-2688-802C-3AF1-0B07502D6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650" y="4297064"/>
            <a:ext cx="161948" cy="130510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E91493E-959D-B7FF-D749-C2867674D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512" y="4345721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9854498-DD6A-FD49-A9B1-A8A51BB8F4BE}"/>
                  </a:ext>
                </a:extLst>
              </p:cNvPr>
              <p:cNvSpPr txBox="1"/>
              <p:nvPr/>
            </p:nvSpPr>
            <p:spPr>
              <a:xfrm>
                <a:off x="9647650" y="4879344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49854498-DD6A-FD49-A9B1-A8A51BB8F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650" y="4879344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F3307-DA04-C974-261F-506E4BAC5DD6}"/>
                  </a:ext>
                </a:extLst>
              </p:cNvPr>
              <p:cNvSpPr txBox="1"/>
              <p:nvPr/>
            </p:nvSpPr>
            <p:spPr>
              <a:xfrm>
                <a:off x="1368015" y="4836943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F3307-DA04-C974-261F-506E4BAC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15" y="4836943"/>
                <a:ext cx="3721923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872C2A-A556-486F-6834-8B5BBEEE22DF}"/>
              </a:ext>
            </a:extLst>
          </p:cNvPr>
          <p:cNvSpPr txBox="1"/>
          <p:nvPr/>
        </p:nvSpPr>
        <p:spPr>
          <a:xfrm>
            <a:off x="9554601" y="5689565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</p:spTree>
    <p:extLst>
      <p:ext uri="{BB962C8B-B14F-4D97-AF65-F5344CB8AC3E}">
        <p14:creationId xmlns:p14="http://schemas.microsoft.com/office/powerpoint/2010/main" val="314073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DF20345-CF5A-1F09-5126-5A5A28E8D888}"/>
                  </a:ext>
                </a:extLst>
              </p:cNvPr>
              <p:cNvSpPr txBox="1"/>
              <p:nvPr/>
            </p:nvSpPr>
            <p:spPr>
              <a:xfrm>
                <a:off x="4350121" y="5243870"/>
                <a:ext cx="2178639" cy="765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を求める</a:t>
                </a:r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DF20345-CF5A-1F09-5126-5A5A28E8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21" y="5243870"/>
                <a:ext cx="2178639" cy="765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23473740-E6FF-6CEE-A712-25859FDA8003}"/>
              </a:ext>
            </a:extLst>
          </p:cNvPr>
          <p:cNvCxnSpPr>
            <a:cxnSpLocks/>
          </p:cNvCxnSpPr>
          <p:nvPr/>
        </p:nvCxnSpPr>
        <p:spPr>
          <a:xfrm>
            <a:off x="3505200" y="5626411"/>
            <a:ext cx="6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1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576532" y="195571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DF20345-CF5A-1F09-5126-5A5A28E8D888}"/>
                  </a:ext>
                </a:extLst>
              </p:cNvPr>
              <p:cNvSpPr txBox="1"/>
              <p:nvPr/>
            </p:nvSpPr>
            <p:spPr>
              <a:xfrm>
                <a:off x="213232" y="2682415"/>
                <a:ext cx="1249936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DF20345-CF5A-1F09-5126-5A5A28E8D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32" y="2682415"/>
                <a:ext cx="1249936" cy="7264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図 11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D6E791DC-AF2E-47DB-78AD-B574ECAC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155" y="1850571"/>
            <a:ext cx="7250035" cy="460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68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5024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学習に関する</a:t>
            </a:r>
            <a:br>
              <a:rPr kumimoji="1" lang="en-US" altLang="ja-JP" dirty="0"/>
            </a:br>
            <a:r>
              <a:rPr kumimoji="1" lang="ja-JP" altLang="en-US" dirty="0"/>
              <a:t>テクニック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重みの初期値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9745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重みの初期値として適切なものを選べ</a:t>
            </a:r>
            <a:endParaRPr kumimoji="1" lang="en-US" altLang="ja-JP" sz="3200" dirty="0"/>
          </a:p>
          <a:p>
            <a:r>
              <a:rPr kumimoji="1" lang="ja-JP" altLang="en-US" sz="3200" dirty="0"/>
              <a:t>１．全部０</a:t>
            </a:r>
            <a:endParaRPr kumimoji="1" lang="en-US" altLang="ja-JP" sz="3200" dirty="0"/>
          </a:p>
          <a:p>
            <a:r>
              <a:rPr kumimoji="1" lang="ja-JP" altLang="en-US" sz="3200" dirty="0"/>
              <a:t>２．全部同じ値</a:t>
            </a:r>
            <a:endParaRPr kumimoji="1" lang="en-US" altLang="ja-JP" sz="3200" dirty="0"/>
          </a:p>
          <a:p>
            <a:r>
              <a:rPr kumimoji="1" lang="ja-JP" altLang="en-US" sz="3200" dirty="0"/>
              <a:t>３．一様乱数</a:t>
            </a:r>
            <a:endParaRPr kumimoji="1" lang="en-US" altLang="ja-JP" sz="3200" dirty="0"/>
          </a:p>
          <a:p>
            <a:r>
              <a:rPr kumimoji="1" lang="ja-JP" altLang="en-US" sz="3200" dirty="0"/>
              <a:t>４．正規分布　</a:t>
            </a:r>
            <a:r>
              <a:rPr kumimoji="1" lang="en-US" altLang="ja-JP" sz="3200" dirty="0"/>
              <a:t>He</a:t>
            </a:r>
            <a:r>
              <a:rPr kumimoji="1" lang="ja-JP" altLang="en-US" sz="3200" dirty="0"/>
              <a:t>の初期値</a:t>
            </a:r>
          </a:p>
        </p:txBody>
      </p:sp>
    </p:spTree>
    <p:extLst>
      <p:ext uri="{BB962C8B-B14F-4D97-AF65-F5344CB8AC3E}">
        <p14:creationId xmlns:p14="http://schemas.microsoft.com/office/powerpoint/2010/main" val="185288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特徴量スケーリング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1761361"/>
            <a:ext cx="107363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特徴量　身長・指の長さ　→　体の特徴</a:t>
            </a:r>
            <a:endParaRPr kumimoji="1" lang="en-US" altLang="ja-JP" sz="3200" dirty="0"/>
          </a:p>
          <a:p>
            <a:r>
              <a:rPr kumimoji="1" lang="en-US" altLang="ja-JP" sz="3200" dirty="0"/>
              <a:t>-1~1</a:t>
            </a:r>
            <a:r>
              <a:rPr kumimoji="1" lang="ja-JP" altLang="en-US" sz="3200" dirty="0"/>
              <a:t>の実数にスケーリングする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en-US" altLang="ja-JP" sz="3200" dirty="0"/>
              <a:t>House housing</a:t>
            </a:r>
          </a:p>
          <a:p>
            <a:r>
              <a:rPr kumimoji="1" lang="ja-JP" altLang="en-US" sz="3200" dirty="0"/>
              <a:t>経度・緯度とか，家の中のベッドの数，世帯年収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同じスケールにしないと桁が違いすぎて</a:t>
            </a:r>
            <a:endParaRPr kumimoji="1" lang="en-US" altLang="ja-JP" sz="3200" dirty="0"/>
          </a:p>
          <a:p>
            <a:r>
              <a:rPr kumimoji="1" lang="ja-JP" altLang="en-US" sz="3200" dirty="0"/>
              <a:t>対等な特徴量として扱えない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分布が正規分布になるとより良い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175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正則化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192784"/>
            <a:ext cx="93086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パラメータは値が小さい方が過学習しない</a:t>
            </a:r>
            <a:endParaRPr kumimoji="1" lang="en-US" altLang="ja-JP" sz="3200" dirty="0"/>
          </a:p>
          <a:p>
            <a:r>
              <a:rPr kumimoji="1" lang="en-US" altLang="ja-JP" sz="3200" dirty="0"/>
              <a:t>L1</a:t>
            </a:r>
            <a:r>
              <a:rPr kumimoji="1" lang="ja-JP" altLang="en-US" sz="3200" dirty="0"/>
              <a:t>正則化</a:t>
            </a:r>
            <a:endParaRPr kumimoji="1" lang="en-US" altLang="ja-JP" sz="3200" dirty="0"/>
          </a:p>
          <a:p>
            <a:r>
              <a:rPr kumimoji="1" lang="en-US" altLang="ja-JP" sz="3200" dirty="0"/>
              <a:t>α sum(|w|)</a:t>
            </a:r>
            <a:r>
              <a:rPr kumimoji="1" lang="ja-JP" altLang="en-US" sz="3200" dirty="0"/>
              <a:t>を誤差関数に足す</a:t>
            </a:r>
            <a:endParaRPr kumimoji="1" lang="en-US" altLang="ja-JP" sz="3200" dirty="0"/>
          </a:p>
          <a:p>
            <a:r>
              <a:rPr kumimoji="1" lang="ja-JP" altLang="en-US" sz="3200" dirty="0"/>
              <a:t>：スパースなモデルができる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en-US" altLang="ja-JP" sz="3200" dirty="0"/>
              <a:t>L2</a:t>
            </a:r>
            <a:r>
              <a:rPr kumimoji="1" lang="ja-JP" altLang="en-US" sz="3200" dirty="0"/>
              <a:t>正則化</a:t>
            </a:r>
            <a:endParaRPr kumimoji="1" lang="en-US" altLang="ja-JP" sz="3200" dirty="0"/>
          </a:p>
          <a:p>
            <a:r>
              <a:rPr kumimoji="1" lang="en-US" altLang="ja-JP" sz="3200" dirty="0"/>
              <a:t>α sum(|w|^2)</a:t>
            </a:r>
            <a:r>
              <a:rPr kumimoji="1" lang="ja-JP" altLang="en-US" sz="3200" dirty="0"/>
              <a:t>を誤差関数に足す</a:t>
            </a:r>
            <a:endParaRPr kumimoji="1" lang="en-US" altLang="ja-JP" sz="3200" dirty="0"/>
          </a:p>
          <a:p>
            <a:r>
              <a:rPr kumimoji="1" lang="ja-JP" altLang="en-US" sz="3200" dirty="0"/>
              <a:t>：単に過学習が起こりにくい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493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グリッドサーチ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8" y="2204583"/>
            <a:ext cx="8931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ハイパーパラメータ</a:t>
            </a:r>
            <a:endParaRPr kumimoji="1" lang="en-US" altLang="ja-JP" sz="3200" dirty="0"/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NN</a:t>
            </a:r>
            <a:r>
              <a:rPr kumimoji="1" lang="ja-JP" altLang="en-US" sz="3200" dirty="0"/>
              <a:t>の層の数</a:t>
            </a:r>
            <a:endParaRPr kumimoji="1" lang="en-US" altLang="ja-JP" sz="3200" dirty="0"/>
          </a:p>
          <a:p>
            <a:r>
              <a:rPr kumimoji="1" lang="ja-JP" altLang="en-US" sz="3200" dirty="0"/>
              <a:t>・正則化項の係数</a:t>
            </a:r>
            <a:endParaRPr kumimoji="1" lang="en-US" altLang="ja-JP" sz="3200" dirty="0"/>
          </a:p>
          <a:p>
            <a:r>
              <a:rPr kumimoji="1" lang="ja-JP" altLang="en-US" sz="3200" dirty="0"/>
              <a:t>・学習率</a:t>
            </a:r>
            <a:endParaRPr kumimoji="1" lang="en-US" altLang="ja-JP" sz="3200" dirty="0"/>
          </a:p>
          <a:p>
            <a:r>
              <a:rPr kumimoji="1" lang="ja-JP" altLang="en-US" sz="3200" dirty="0"/>
              <a:t>・．．．</a:t>
            </a:r>
            <a:endParaRPr kumimoji="1" lang="en-US" altLang="ja-JP" sz="3200" dirty="0"/>
          </a:p>
          <a:p>
            <a:r>
              <a:rPr kumimoji="1" lang="ja-JP" altLang="en-US" sz="3200" dirty="0"/>
              <a:t>最適なハイパーパラメータの組を見つけること</a:t>
            </a:r>
            <a:endParaRPr kumimoji="1" lang="en-US" altLang="ja-JP" sz="3200" dirty="0"/>
          </a:p>
          <a:p>
            <a:r>
              <a:rPr kumimoji="1" lang="en-US" altLang="ja-JP" sz="3200" dirty="0"/>
              <a:t>Python</a:t>
            </a:r>
            <a:r>
              <a:rPr kumimoji="1" lang="ja-JP" altLang="en-US" sz="3200" dirty="0"/>
              <a:t>なら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行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03994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ニューラルネットワークを完全に理解する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r>
              <a:rPr lang="ja-JP" altLang="en-US" sz="3200" dirty="0"/>
              <a:t>問題を解く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r>
              <a:rPr lang="ja-JP" altLang="en-US" sz="3200" dirty="0"/>
              <a:t>問題を解く</a:t>
            </a:r>
            <a:endParaRPr lang="en-US" altLang="ja-JP" sz="3200" dirty="0"/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A583A717-F370-A29A-8881-99596B31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95401" y="1869009"/>
            <a:ext cx="445167" cy="4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7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前回の復習と訂正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743577" y="2142371"/>
            <a:ext cx="3316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en-US" altLang="ja-JP" sz="2400" dirty="0"/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Loss</a:t>
            </a:r>
            <a:r>
              <a:rPr lang="ja-JP" altLang="en-US" sz="2400" dirty="0"/>
              <a:t>はいくら</a:t>
            </a:r>
            <a:endParaRPr lang="en-US" altLang="ja-JP" sz="2400" dirty="0"/>
          </a:p>
          <a:p>
            <a:r>
              <a:rPr lang="ja-JP" altLang="en-US" sz="2400" dirty="0"/>
              <a:t>改善するか？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DB12127-E72B-9EEF-C13D-D25C1C6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" y="1913021"/>
            <a:ext cx="8767446" cy="4944978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1AA0513E-8C1B-F73C-D340-F5B10480FA8C}"/>
              </a:ext>
            </a:extLst>
          </p:cNvPr>
          <p:cNvSpPr/>
          <p:nvPr/>
        </p:nvSpPr>
        <p:spPr>
          <a:xfrm>
            <a:off x="7953375" y="4919435"/>
            <a:ext cx="1034143" cy="228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1×2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779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4261</TotalTime>
  <Words>718</Words>
  <Application>Microsoft Office PowerPoint</Application>
  <PresentationFormat>ワイド画面</PresentationFormat>
  <Paragraphs>200</Paragraphs>
  <Slides>29</Slides>
  <Notes>24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③実装1</vt:lpstr>
      <vt:lpstr>予定</vt:lpstr>
      <vt:lpstr>PowerPoint プレゼンテーション</vt:lpstr>
      <vt:lpstr>最終目標（最低限）</vt:lpstr>
      <vt:lpstr>最終目標（理想）</vt:lpstr>
      <vt:lpstr>最終目標（理想）</vt:lpstr>
      <vt:lpstr>参考文献</vt:lpstr>
      <vt:lpstr>前回の復習と訂正</vt:lpstr>
      <vt:lpstr>誤差逆伝播-演習③手計算でNNを学習せよ</vt:lpstr>
      <vt:lpstr>誤差逆伝播-公式 まとめ 行列表現</vt:lpstr>
      <vt:lpstr>誤差逆伝播-公式 まとめ 誤差/活性化関数の微分</vt:lpstr>
      <vt:lpstr>誤差逆伝播-出力層の重みの更新</vt:lpstr>
      <vt:lpstr>ニューラルネットワーク</vt:lpstr>
      <vt:lpstr>ニューラルネットワーク</vt:lpstr>
      <vt:lpstr>ニューラルネットワーク</vt:lpstr>
      <vt:lpstr>ニューラルネットワーク</vt:lpstr>
      <vt:lpstr>誤差逆伝播法 ミニバッチ学習</vt:lpstr>
      <vt:lpstr>ミニバッチ学習の順伝播</vt:lpstr>
      <vt:lpstr>ミニバッチ学習の順伝播</vt:lpstr>
      <vt:lpstr>ミニバッチ学習の順伝播</vt:lpstr>
      <vt:lpstr>ミニバッチ学習の順伝播</vt:lpstr>
      <vt:lpstr>誤差逆伝播-公式 まとめ 誤差/活性化関数の微分</vt:lpstr>
      <vt:lpstr>誤差逆伝播-公式</vt:lpstr>
      <vt:lpstr>誤差逆伝播-公式 まとめ 行列表現</vt:lpstr>
      <vt:lpstr>学習に関する テクニック</vt:lpstr>
      <vt:lpstr>重みの初期値</vt:lpstr>
      <vt:lpstr>特徴量スケーリング</vt:lpstr>
      <vt:lpstr>正則化</vt:lpstr>
      <vt:lpstr>グリッドサーチ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2023-12-29T14:31:30Z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